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6" autoAdjust="0"/>
    <p:restoredTop sz="94660"/>
  </p:normalViewPr>
  <p:slideViewPr>
    <p:cSldViewPr snapToGrid="0">
      <p:cViewPr varScale="1">
        <p:scale>
          <a:sx n="88" d="100"/>
          <a:sy n="88" d="100"/>
        </p:scale>
        <p:origin x="102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auren\Dropbox\Activity\grades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Pre-Test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Sheet1!$B$2:$B$9</c:f>
              <c:numCache>
                <c:formatCode>General</c:formatCode>
                <c:ptCount val="8"/>
                <c:pt idx="0">
                  <c:v>15</c:v>
                </c:pt>
                <c:pt idx="1">
                  <c:v>13</c:v>
                </c:pt>
                <c:pt idx="2">
                  <c:v>12</c:v>
                </c:pt>
                <c:pt idx="3">
                  <c:v>13</c:v>
                </c:pt>
                <c:pt idx="4">
                  <c:v>16</c:v>
                </c:pt>
                <c:pt idx="5">
                  <c:v>15</c:v>
                </c:pt>
                <c:pt idx="6">
                  <c:v>17</c:v>
                </c:pt>
                <c:pt idx="7">
                  <c:v>13</c:v>
                </c:pt>
              </c:numCache>
            </c:numRef>
          </c:val>
        </c:ser>
        <c:ser>
          <c:idx val="1"/>
          <c:order val="1"/>
          <c:tx>
            <c:v>Post-Test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Sheet1!$C$2:$C$9</c:f>
              <c:numCache>
                <c:formatCode>General</c:formatCode>
                <c:ptCount val="8"/>
                <c:pt idx="0">
                  <c:v>17</c:v>
                </c:pt>
                <c:pt idx="1">
                  <c:v>16</c:v>
                </c:pt>
                <c:pt idx="2">
                  <c:v>16</c:v>
                </c:pt>
                <c:pt idx="3">
                  <c:v>16</c:v>
                </c:pt>
                <c:pt idx="4">
                  <c:v>16.5</c:v>
                </c:pt>
                <c:pt idx="5">
                  <c:v>16</c:v>
                </c:pt>
                <c:pt idx="6">
                  <c:v>17</c:v>
                </c:pt>
                <c:pt idx="7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2586744"/>
        <c:axId val="342587920"/>
      </c:barChart>
      <c:catAx>
        <c:axId val="3425867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3200" b="0" i="0" u="none" strike="noStrike" kern="1200" cap="all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200">
                    <a:solidFill>
                      <a:sysClr val="windowText" lastClr="000000"/>
                    </a:solidFill>
                  </a:rPr>
                  <a:t>student number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3200" b="0" i="0" u="none" strike="noStrike" kern="1200" cap="all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000" b="0" i="0" u="none" strike="noStrike" kern="1200" cap="none" spc="0" normalizeH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2587920"/>
        <c:crosses val="autoZero"/>
        <c:auto val="1"/>
        <c:lblAlgn val="ctr"/>
        <c:lblOffset val="100"/>
        <c:noMultiLvlLbl val="0"/>
      </c:catAx>
      <c:valAx>
        <c:axId val="342587920"/>
        <c:scaling>
          <c:orientation val="minMax"/>
          <c:max val="18.5"/>
          <c:min val="1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3200" b="0" i="0" u="none" strike="noStrike" kern="1200" cap="all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200">
                    <a:solidFill>
                      <a:sysClr val="windowText" lastClr="000000"/>
                    </a:solidFill>
                  </a:rPr>
                  <a:t>score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3200" b="0" i="0" u="none" strike="noStrike" kern="1200" cap="all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2586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82097263935638132"/>
          <c:y val="0.37103702409333178"/>
          <c:w val="0.17902736508857972"/>
          <c:h val="0.180093001051138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4/8/2014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4/8/2014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4/8/2014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4/8/2014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4/8/2014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4/8/2014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4/8/2014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4/8/2014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4/8/2014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4/8/2014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4/8/2014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4/8/2014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857" y="4960137"/>
            <a:ext cx="8120743" cy="1463040"/>
          </a:xfrm>
        </p:spPr>
        <p:txBody>
          <a:bodyPr>
            <a:noAutofit/>
          </a:bodyPr>
          <a:lstStyle/>
          <a:p>
            <a:r>
              <a:rPr lang="en-US" sz="6000" dirty="0" smtClean="0"/>
              <a:t>Lauren Weyand, </a:t>
            </a:r>
            <a:r>
              <a:rPr lang="en-US" sz="6000" dirty="0" err="1" smtClean="0"/>
              <a:t>cofsp</a:t>
            </a:r>
            <a:r>
              <a:rPr lang="en-US" sz="6000" dirty="0" smtClean="0"/>
              <a:t> fellow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Ursuline</a:t>
            </a:r>
            <a:r>
              <a:rPr lang="en-US" sz="2400" dirty="0" smtClean="0"/>
              <a:t> Academy</a:t>
            </a:r>
          </a:p>
          <a:p>
            <a:r>
              <a:rPr lang="en-US" sz="2400" dirty="0" smtClean="0"/>
              <a:t>Engineering class, 11-12 grade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45919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Materials safe in the body for implant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Topic</a:t>
            </a:r>
            <a:r>
              <a:rPr lang="en-US" dirty="0" smtClean="0"/>
              <a:t>: Materials Engineering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Standards</a:t>
            </a:r>
            <a:r>
              <a:rPr lang="en-US" dirty="0"/>
              <a:t>: Asking questions (for science) and defining problems (for engineering), Obtaining, evaluating, and communicating </a:t>
            </a:r>
            <a:r>
              <a:rPr lang="en-US" dirty="0" smtClean="0"/>
              <a:t>information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Guiding </a:t>
            </a:r>
            <a:r>
              <a:rPr lang="en-US" b="1" dirty="0" smtClean="0"/>
              <a:t>Questions:</a:t>
            </a:r>
          </a:p>
          <a:p>
            <a:pPr lvl="1"/>
            <a:r>
              <a:rPr lang="en-US" dirty="0" smtClean="0"/>
              <a:t>1</a:t>
            </a:r>
            <a:r>
              <a:rPr lang="en-US" dirty="0"/>
              <a:t>) How is an implant different from a transplant? </a:t>
            </a:r>
            <a:endParaRPr lang="en-US" dirty="0" smtClean="0"/>
          </a:p>
          <a:p>
            <a:pPr lvl="1"/>
            <a:r>
              <a:rPr lang="en-US" dirty="0" smtClean="0"/>
              <a:t>2</a:t>
            </a:r>
            <a:r>
              <a:rPr lang="en-US" dirty="0"/>
              <a:t>) What are available types of implants? </a:t>
            </a:r>
            <a:endParaRPr lang="en-US" dirty="0" smtClean="0"/>
          </a:p>
          <a:p>
            <a:pPr lvl="1"/>
            <a:r>
              <a:rPr lang="en-US" dirty="0" smtClean="0"/>
              <a:t>3</a:t>
            </a:r>
            <a:r>
              <a:rPr lang="en-US" dirty="0"/>
              <a:t>) Why are metals, ceramics, and polymers suitable for implants? </a:t>
            </a:r>
            <a:endParaRPr lang="en-US" dirty="0" smtClean="0"/>
          </a:p>
          <a:p>
            <a:pPr lvl="1"/>
            <a:r>
              <a:rPr lang="en-US" dirty="0" smtClean="0"/>
              <a:t>4</a:t>
            </a:r>
            <a:r>
              <a:rPr lang="en-US" dirty="0"/>
              <a:t>) What possible failures are associated with implants?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128" y="1732407"/>
            <a:ext cx="10668000" cy="35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970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Learning Objectives: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1</a:t>
            </a:r>
            <a:r>
              <a:rPr lang="en-US" dirty="0"/>
              <a:t>) Student will be able to identify what is considered to be a “safe” material, when introduced to the body. </a:t>
            </a:r>
            <a:endParaRPr lang="en-US" dirty="0" smtClean="0"/>
          </a:p>
          <a:p>
            <a:pPr lvl="1"/>
            <a:r>
              <a:rPr lang="en-US" dirty="0" smtClean="0"/>
              <a:t>2</a:t>
            </a:r>
            <a:r>
              <a:rPr lang="en-US" dirty="0"/>
              <a:t>) Student will be able to test different materials (when introduced to the body) for their “safe” qualities. </a:t>
            </a:r>
            <a:endParaRPr lang="en-US" dirty="0" smtClean="0"/>
          </a:p>
          <a:p>
            <a:pPr lvl="1"/>
            <a:r>
              <a:rPr lang="en-US" dirty="0" smtClean="0"/>
              <a:t>3</a:t>
            </a:r>
            <a:r>
              <a:rPr lang="en-US" dirty="0"/>
              <a:t>) Student will be able to identify what materials (when introduced to the body) are suited for specific purposes because of their special properties. </a:t>
            </a:r>
          </a:p>
          <a:p>
            <a:pPr lvl="1"/>
            <a:r>
              <a:rPr lang="en-US" dirty="0" smtClean="0"/>
              <a:t>4</a:t>
            </a:r>
            <a:r>
              <a:rPr lang="en-US" dirty="0"/>
              <a:t>) Students will research possible failures with materials.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128" y="1732407"/>
            <a:ext cx="10668000" cy="35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267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ACS/engineering design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ACS: </a:t>
            </a:r>
          </a:p>
          <a:p>
            <a:pPr lvl="1"/>
            <a:r>
              <a:rPr lang="en-US" dirty="0" smtClean="0"/>
              <a:t>(</a:t>
            </a:r>
            <a:r>
              <a:rPr lang="en-US" dirty="0"/>
              <a:t>A) Applications in real world: Students recognize how implants are necessary and commonly used in surgery today. </a:t>
            </a:r>
          </a:p>
          <a:p>
            <a:pPr lvl="1"/>
            <a:r>
              <a:rPr lang="en-US" dirty="0" smtClean="0"/>
              <a:t>(</a:t>
            </a:r>
            <a:r>
              <a:rPr lang="en-US" dirty="0"/>
              <a:t>C) Careers: Inspires students to be aware of the many facets of engineering, specifically Materials and Biomedical Engineering </a:t>
            </a:r>
            <a:endParaRPr lang="en-US" dirty="0" smtClean="0"/>
          </a:p>
          <a:p>
            <a:pPr lvl="1"/>
            <a:r>
              <a:rPr lang="en-US" dirty="0" smtClean="0"/>
              <a:t>(</a:t>
            </a:r>
            <a:r>
              <a:rPr lang="en-US" dirty="0"/>
              <a:t>S) Societal Impact: Improvement of the implants impacts public health and extends lifetimes and quality of life</a:t>
            </a:r>
            <a:r>
              <a:rPr lang="en-US" dirty="0" smtClean="0"/>
              <a:t>.</a:t>
            </a:r>
          </a:p>
          <a:p>
            <a:pPr marL="128016" lvl="1" indent="0">
              <a:buNone/>
            </a:pPr>
            <a:r>
              <a:rPr lang="en-US" sz="2400" b="1" dirty="0"/>
              <a:t>EDP: </a:t>
            </a:r>
            <a:endParaRPr lang="en-US" sz="2400" b="1" dirty="0" smtClean="0"/>
          </a:p>
          <a:p>
            <a:pPr lvl="1"/>
            <a:r>
              <a:rPr lang="en-US" dirty="0" smtClean="0"/>
              <a:t>Students </a:t>
            </a:r>
            <a:r>
              <a:rPr lang="en-US" dirty="0"/>
              <a:t>describe, predict important phenomena from experiment and relate experiment conclusions to failure in implants </a:t>
            </a:r>
            <a:endParaRPr lang="en-US" dirty="0" smtClean="0"/>
          </a:p>
          <a:p>
            <a:pPr lvl="1"/>
            <a:r>
              <a:rPr lang="en-US" dirty="0" smtClean="0"/>
              <a:t>Students </a:t>
            </a:r>
            <a:r>
              <a:rPr lang="en-US" dirty="0"/>
              <a:t>explore and understand pros and cons of the materials used in implants </a:t>
            </a:r>
            <a:endParaRPr lang="en-US" dirty="0" smtClean="0"/>
          </a:p>
          <a:p>
            <a:pPr lvl="1"/>
            <a:r>
              <a:rPr lang="en-US" dirty="0" smtClean="0"/>
              <a:t>Students </a:t>
            </a:r>
            <a:r>
              <a:rPr lang="en-US" dirty="0"/>
              <a:t>understand how implants are necessary and need to be constantly improved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128" y="1732407"/>
            <a:ext cx="10668000" cy="35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263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results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1422759"/>
              </p:ext>
            </p:extLst>
          </p:nvPr>
        </p:nvGraphicFramePr>
        <p:xfrm>
          <a:off x="423864" y="1143000"/>
          <a:ext cx="10753651" cy="4587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2137" y="5431809"/>
            <a:ext cx="28114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Pre-test Average Scores</a:t>
            </a:r>
          </a:p>
          <a:p>
            <a:r>
              <a:rPr lang="en-US" dirty="0" smtClean="0"/>
              <a:t>14.25/17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941558" y="5431808"/>
            <a:ext cx="28114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Post-test Average Scores</a:t>
            </a:r>
          </a:p>
          <a:p>
            <a:r>
              <a:rPr lang="en-US" dirty="0" smtClean="0"/>
              <a:t>16.44/17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201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084832"/>
            <a:ext cx="9720073" cy="4023360"/>
          </a:xfrm>
        </p:spPr>
        <p:txBody>
          <a:bodyPr>
            <a:noAutofit/>
          </a:bodyPr>
          <a:lstStyle/>
          <a:p>
            <a:r>
              <a:rPr lang="en-US" sz="2400" dirty="0"/>
              <a:t>Research</a:t>
            </a:r>
          </a:p>
          <a:p>
            <a:pPr lvl="1"/>
            <a:r>
              <a:rPr lang="en-US" sz="1400" dirty="0"/>
              <a:t>List and understand materials implants are made from</a:t>
            </a:r>
          </a:p>
          <a:p>
            <a:pPr lvl="1"/>
            <a:r>
              <a:rPr lang="en-US" sz="1400" dirty="0"/>
              <a:t>Discuss results </a:t>
            </a:r>
          </a:p>
          <a:p>
            <a:r>
              <a:rPr lang="en-US" sz="2400" dirty="0"/>
              <a:t>Biomedical and Materials Engineer</a:t>
            </a:r>
          </a:p>
          <a:p>
            <a:pPr lvl="1"/>
            <a:r>
              <a:rPr lang="en-US" sz="1400" dirty="0"/>
              <a:t>Discover and learn</a:t>
            </a:r>
          </a:p>
          <a:p>
            <a:r>
              <a:rPr lang="en-US" sz="2400" dirty="0"/>
              <a:t>Observation of oxidation</a:t>
            </a:r>
          </a:p>
          <a:p>
            <a:pPr lvl="1"/>
            <a:r>
              <a:rPr lang="en-US" sz="1400" dirty="0"/>
              <a:t>Experiment</a:t>
            </a:r>
          </a:p>
          <a:p>
            <a:r>
              <a:rPr lang="en-US" sz="2400" dirty="0"/>
              <a:t>Relate experiment results to implant materials in the body</a:t>
            </a:r>
          </a:p>
          <a:p>
            <a:pPr lvl="1"/>
            <a:r>
              <a:rPr lang="en-US" sz="1400" dirty="0"/>
              <a:t>Materials implants are made from and implications in the body</a:t>
            </a:r>
          </a:p>
          <a:p>
            <a:pPr lvl="1"/>
            <a:r>
              <a:rPr lang="en-US" sz="1400" dirty="0"/>
              <a:t>Discuss results </a:t>
            </a:r>
          </a:p>
          <a:p>
            <a:r>
              <a:rPr lang="en-US" sz="2400" dirty="0"/>
              <a:t>Scientific Method</a:t>
            </a:r>
          </a:p>
          <a:p>
            <a:pPr lvl="1"/>
            <a:r>
              <a:rPr lang="en-US" sz="1400" dirty="0"/>
              <a:t>Hypothesis, Observations, Conclusion </a:t>
            </a:r>
          </a:p>
          <a:p>
            <a:pPr lvl="1"/>
            <a:r>
              <a:rPr lang="en-US" sz="1400" dirty="0"/>
              <a:t>Cause and effect statements about experiment </a:t>
            </a:r>
          </a:p>
          <a:p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128" y="1732407"/>
            <a:ext cx="10668000" cy="35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130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students seemed interested in this subject, however there just wasn’t enough time to pursue it in depth. I think even more experiments coul</a:t>
            </a:r>
            <a:r>
              <a:rPr lang="en-US" dirty="0" smtClean="0"/>
              <a:t>d be added and the activity could be made much longer. This would have been a great learning experience for the students.</a:t>
            </a:r>
          </a:p>
          <a:p>
            <a:r>
              <a:rPr lang="en-US" dirty="0" smtClean="0"/>
              <a:t>I have learned how difficult it is to put a unit together for the students. Lessons are very unpredictable no matter how hard you work to attempt to make them run smoothly. When working with people, it’s a lot different than working with computers or machines. You never really know how the subject matter will be received. I have definitely come to appreciate the art of teaching!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128" y="1732407"/>
            <a:ext cx="10668000" cy="35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2716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79</TotalTime>
  <Words>491</Words>
  <Application>Microsoft Office PowerPoint</Application>
  <PresentationFormat>Widescreen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Tw Cen MT</vt:lpstr>
      <vt:lpstr>Tw Cen MT Condensed</vt:lpstr>
      <vt:lpstr>Wingdings 3</vt:lpstr>
      <vt:lpstr>Integral</vt:lpstr>
      <vt:lpstr>Lauren Weyand, cofsp fellow</vt:lpstr>
      <vt:lpstr>Materials safe in the body for implant use</vt:lpstr>
      <vt:lpstr>Activity highlights</vt:lpstr>
      <vt:lpstr>ACS/engineering design process</vt:lpstr>
      <vt:lpstr>Assessment results</vt:lpstr>
      <vt:lpstr>Activity implementation</vt:lpstr>
      <vt:lpstr>Reflections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Lauren Weyand, cofsp fellow</dc:title>
  <dc:creator>Lauren Weyand</dc:creator>
  <cp:lastModifiedBy>Lauren Weyand</cp:lastModifiedBy>
  <cp:revision>6</cp:revision>
  <dcterms:created xsi:type="dcterms:W3CDTF">2014-04-08T22:23:21Z</dcterms:created>
  <dcterms:modified xsi:type="dcterms:W3CDTF">2014-04-08T23:56:18Z</dcterms:modified>
</cp:coreProperties>
</file>